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6" r:id="rId2"/>
    <p:sldId id="271" r:id="rId3"/>
    <p:sldId id="258" r:id="rId4"/>
    <p:sldId id="406" r:id="rId5"/>
    <p:sldId id="407" r:id="rId6"/>
    <p:sldId id="260" r:id="rId7"/>
    <p:sldId id="261" r:id="rId8"/>
    <p:sldId id="391" r:id="rId9"/>
    <p:sldId id="262" r:id="rId10"/>
    <p:sldId id="390" r:id="rId11"/>
    <p:sldId id="263" r:id="rId12"/>
    <p:sldId id="392" r:id="rId13"/>
    <p:sldId id="404" r:id="rId14"/>
    <p:sldId id="264" r:id="rId15"/>
    <p:sldId id="265" r:id="rId16"/>
    <p:sldId id="266" r:id="rId17"/>
    <p:sldId id="393" r:id="rId18"/>
    <p:sldId id="267" r:id="rId19"/>
    <p:sldId id="394" r:id="rId20"/>
    <p:sldId id="395" r:id="rId21"/>
    <p:sldId id="292" r:id="rId22"/>
    <p:sldId id="293" r:id="rId23"/>
    <p:sldId id="405" r:id="rId24"/>
    <p:sldId id="268" r:id="rId25"/>
    <p:sldId id="269" r:id="rId26"/>
    <p:sldId id="270" r:id="rId27"/>
    <p:sldId id="272" r:id="rId28"/>
    <p:sldId id="397" r:id="rId29"/>
    <p:sldId id="368" r:id="rId30"/>
    <p:sldId id="367" r:id="rId31"/>
    <p:sldId id="369" r:id="rId32"/>
    <p:sldId id="370" r:id="rId33"/>
    <p:sldId id="372" r:id="rId34"/>
    <p:sldId id="371" r:id="rId35"/>
    <p:sldId id="388" r:id="rId36"/>
    <p:sldId id="398" r:id="rId37"/>
    <p:sldId id="399" r:id="rId38"/>
    <p:sldId id="373" r:id="rId39"/>
    <p:sldId id="374" r:id="rId40"/>
    <p:sldId id="382" r:id="rId41"/>
    <p:sldId id="377" r:id="rId42"/>
    <p:sldId id="378" r:id="rId43"/>
    <p:sldId id="400" r:id="rId44"/>
    <p:sldId id="375" r:id="rId45"/>
    <p:sldId id="376" r:id="rId46"/>
    <p:sldId id="381" r:id="rId47"/>
    <p:sldId id="401" r:id="rId48"/>
    <p:sldId id="379" r:id="rId49"/>
    <p:sldId id="380" r:id="rId50"/>
    <p:sldId id="383" r:id="rId51"/>
    <p:sldId id="297" r:id="rId52"/>
    <p:sldId id="299" r:id="rId53"/>
    <p:sldId id="303" r:id="rId54"/>
    <p:sldId id="384" r:id="rId55"/>
    <p:sldId id="385" r:id="rId56"/>
    <p:sldId id="402" r:id="rId57"/>
    <p:sldId id="387" r:id="rId58"/>
    <p:sldId id="273" r:id="rId59"/>
    <p:sldId id="403" r:id="rId60"/>
    <p:sldId id="408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png>
</file>

<file path=ppt/media/image11.jpeg>
</file>

<file path=ppt/media/image13.png>
</file>

<file path=ppt/media/image14.png>
</file>

<file path=ppt/media/image15.png>
</file>

<file path=ppt/media/image17.jpeg>
</file>

<file path=ppt/media/image18.png>
</file>

<file path=ppt/media/image19.png>
</file>

<file path=ppt/media/image2.png>
</file>

<file path=ppt/media/image20.tiff>
</file>

<file path=ppt/media/image21.tiff>
</file>

<file path=ppt/media/image22.tiff>
</file>

<file path=ppt/media/image23.png>
</file>

<file path=ppt/media/image24.png>
</file>

<file path=ppt/media/image25.jpe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EFE410-9750-3A44-A70D-75B3D135E072}" type="datetimeFigureOut">
              <a:rPr lang="en-US" smtClean="0"/>
              <a:t>9/17/19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5016A-67BC-C245-9FF4-1617195A0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09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9E108-6C57-D843-A6E0-3B8E01767B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784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9E108-6C57-D843-A6E0-3B8E01767BD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95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9E108-6C57-D843-A6E0-3B8E01767BD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744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>
            <a:extLst>
              <a:ext uri="{FF2B5EF4-FFF2-40B4-BE49-F238E27FC236}">
                <a16:creationId xmlns:a16="http://schemas.microsoft.com/office/drawing/2014/main" id="{69F1E3C8-9FEF-8F47-B8B6-81E90CEB397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3ACC9B8-FB08-8A4D-9C4B-3E5973CDC3F1}" type="slidenum">
              <a:rPr lang="en-US" altLang="en-US"/>
              <a:pPr>
                <a:spcBef>
                  <a:spcPct val="0"/>
                </a:spcBef>
              </a:pPr>
              <a:t>39</a:t>
            </a:fld>
            <a:endParaRPr lang="en-US" altLang="en-US"/>
          </a:p>
        </p:txBody>
      </p:sp>
      <p:sp>
        <p:nvSpPr>
          <p:cNvPr id="45058" name="Rectangle 2">
            <a:extLst>
              <a:ext uri="{FF2B5EF4-FFF2-40B4-BE49-F238E27FC236}">
                <a16:creationId xmlns:a16="http://schemas.microsoft.com/office/drawing/2014/main" id="{F2909ED6-07CE-1F49-B12B-160872FA3B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6A629F6B-BD2D-7A43-8D39-475EDAE670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52653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>
            <a:extLst>
              <a:ext uri="{FF2B5EF4-FFF2-40B4-BE49-F238E27FC236}">
                <a16:creationId xmlns:a16="http://schemas.microsoft.com/office/drawing/2014/main" id="{8D63BFAA-FDB7-B84D-B705-5B7B9FBC91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5A56ECA-FACF-E043-9653-0D8C99D5DD9C}" type="slidenum">
              <a:rPr lang="en-US" altLang="en-US"/>
              <a:pPr>
                <a:spcBef>
                  <a:spcPct val="0"/>
                </a:spcBef>
              </a:pPr>
              <a:t>57</a:t>
            </a:fld>
            <a:endParaRPr lang="en-US" altLang="en-US"/>
          </a:p>
        </p:txBody>
      </p:sp>
      <p:sp>
        <p:nvSpPr>
          <p:cNvPr id="72706" name="Rectangle 2">
            <a:extLst>
              <a:ext uri="{FF2B5EF4-FFF2-40B4-BE49-F238E27FC236}">
                <a16:creationId xmlns:a16="http://schemas.microsoft.com/office/drawing/2014/main" id="{8EA705FB-C1B5-EE45-8452-E30E137487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CB195F74-C82D-914F-937E-89D7C523FC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7028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>
            <a:extLst>
              <a:ext uri="{FF2B5EF4-FFF2-40B4-BE49-F238E27FC236}">
                <a16:creationId xmlns:a16="http://schemas.microsoft.com/office/drawing/2014/main" id="{F31D250A-831B-D847-BFB4-B1A2806CD4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B9DDE72-07A0-2545-A753-0BD3409070F7}" type="slidenum">
              <a:rPr lang="en-US" altLang="en-US"/>
              <a:pPr>
                <a:spcBef>
                  <a:spcPct val="0"/>
                </a:spcBef>
              </a:pPr>
              <a:t>58</a:t>
            </a:fld>
            <a:endParaRPr lang="en-US" altLang="en-US"/>
          </a:p>
        </p:txBody>
      </p:sp>
      <p:sp>
        <p:nvSpPr>
          <p:cNvPr id="74754" name="Rectangle 2">
            <a:extLst>
              <a:ext uri="{FF2B5EF4-FFF2-40B4-BE49-F238E27FC236}">
                <a16:creationId xmlns:a16="http://schemas.microsoft.com/office/drawing/2014/main" id="{B57AD6DE-895B-AB47-AA80-12ACBEFF1A4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1C175D60-616D-4D40-847B-74FB5A8E39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9834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BBB12-2D18-844C-A8DD-92FBE423F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ED047F-8BC9-5C45-A6A7-2C39C422C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C84A0-AC0D-E24C-8B97-8746006FA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FD4FC-71B4-4147-BCC3-2247E7189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093D1-3F8C-8D4B-ABA7-F0479EE2A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93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D681-C79D-DA4D-A00D-5C6CC9F0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66EA7-F5FC-8D4E-8800-5962887E8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0AAEA-573D-5A4A-82FA-F4C009090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92368-8459-F94B-A976-25BC90873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06AE9-0893-4C42-BBA6-83AF37F07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730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C14756-CD88-224B-92A3-1F12BC36C9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208F03-73B1-284C-ADDF-24307BED4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2B4E7-7FD5-6F4D-BB71-FD26F0FB1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8943-306C-3F40-8C3C-67CC477C8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21E41-4326-E342-9B19-4B4065C15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299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B7FC7-1F9F-E742-B019-8A2F19827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6F9B4-9057-F54D-82DB-B39A217EE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A8CF2-F741-BE4E-B642-D2EE7B153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6F19-7FE4-BB4E-8B1F-0E4F3FF05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91D40-2252-034A-BF82-A5DEBA983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168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B226E-7832-E849-BC57-C5975DF12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16199-5F21-F449-8365-D808C32F8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CA8EA-B26C-7A48-9F33-F0C4EA4CF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4FDB3-884D-7A4C-BF61-D145E4214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294AB-DDF1-334C-B1CF-940EAD441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8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6DCC-8D47-204C-BC69-1618A43F4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DC90B-00D8-2A40-A584-9E52C82E1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66571B-8F36-7243-B424-587D615F3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78130-0F50-6B49-8078-D95087C6B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AB089-50A3-9D4E-B398-C8CF09057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DF537-4CC0-394B-8580-096CDE435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48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F9CFB-585A-5B42-A54E-C7D384F4D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38FE3-BD54-F645-8A15-3F21D51CB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E7BCF7-D25D-3042-91C7-FD2A3FD81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7B8614-1B42-CD4C-8206-96057CF740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C79396-3002-154F-AAA7-22231C86E3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8D5084-85FC-BD40-B567-6FBD12B76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3CE8D9-24B9-454B-A433-6BB1BC88B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C74301-5BAA-2A42-AEE2-E82E30BD6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34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D7E6-F82E-7640-BE2E-427B8C227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AF50E8-A865-8340-BDB6-9ECB07971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0852B2-4B70-FA47-963C-4DAF153CF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E2263A-8F4A-D344-8F22-C4871E434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79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F1F87-9AF2-B948-B9A3-C1B58DC8F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36FC24-2D3C-AE4B-921A-5BD1A31F4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A781B-CC11-594A-A4B3-60D081865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67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283C-2CDF-0642-AA95-6F6F41FC3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083DF-EB18-B84F-B630-D95F90B82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EC5A6-E606-BB42-9D99-5C8A0D243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7E2CEC-9B5F-CB41-B66F-9B53B647A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433AB4-3DAB-1C45-82B3-7D2B8B74B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447BED-CAD4-2946-A18B-BB3F91ABB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03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ADEC6-9094-654F-A8E7-E883CC86C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A9A3D2-6F80-B84E-8EEF-4046FDD81D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72C0A7-EBD3-DD42-86C5-7268FD99F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F4215-86EF-BB4D-A7BC-4D9C6E1A5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49C4EC-1876-4847-9379-EE5C94F9B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358BA-9752-1D4D-97CE-45689867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079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CFAC72-903C-604C-8123-D5DD8386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3C572-332D-634D-85A6-CE939682D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A06E1-6F85-8B4E-A8F6-FB93A41D3D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A6F7F-AA35-5E49-9754-F94A82CA4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CC0F5-6FE8-4B4D-8D0D-C0E3241A1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8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7.jpeg"/><Relationship Id="rId4" Type="http://schemas.openxmlformats.org/officeDocument/2006/relationships/image" Target="../media/image16.emf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EBA75-0D47-BC4F-A0ED-833A4F54F6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Energy and Water Balance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026B1-092F-2943-B68A-51CAB22C36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September 17, 2019</a:t>
            </a:r>
          </a:p>
        </p:txBody>
      </p:sp>
    </p:spTree>
    <p:extLst>
      <p:ext uri="{BB962C8B-B14F-4D97-AF65-F5344CB8AC3E}">
        <p14:creationId xmlns:p14="http://schemas.microsoft.com/office/powerpoint/2010/main" val="3215414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421974-394A-1248-A783-9D52BBDA0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543" y="0"/>
            <a:ext cx="975491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1D4752-4E22-2245-8BB7-D63163F414C8}"/>
              </a:ext>
            </a:extLst>
          </p:cNvPr>
          <p:cNvSpPr txBox="1"/>
          <p:nvPr/>
        </p:nvSpPr>
        <p:spPr>
          <a:xfrm>
            <a:off x="341194" y="1146412"/>
            <a:ext cx="548548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l-GR" sz="5000" dirty="0">
                <a:solidFill>
                  <a:schemeClr val="bg1"/>
                </a:solidFill>
              </a:rPr>
              <a:t>α</a:t>
            </a:r>
            <a:endParaRPr lang="en-US" sz="5000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8120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D016-6269-F849-914F-42B4570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Longwave (L) depends on temperature (T)</a:t>
            </a:r>
          </a:p>
        </p:txBody>
      </p:sp>
      <p:pic>
        <p:nvPicPr>
          <p:cNvPr id="4" name="Picture 1" descr="Radiation.png">
            <a:extLst>
              <a:ext uri="{FF2B5EF4-FFF2-40B4-BE49-F238E27FC236}">
                <a16:creationId xmlns:a16="http://schemas.microsoft.com/office/drawing/2014/main" id="{AC33563B-BDA8-754B-B006-AF01E7D3E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30" y="1690688"/>
            <a:ext cx="4902082" cy="516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99469-30DF-E74D-97C6-97F8AC4B92F6}"/>
              </a:ext>
            </a:extLst>
          </p:cNvPr>
          <p:cNvSpPr txBox="1"/>
          <p:nvPr/>
        </p:nvSpPr>
        <p:spPr>
          <a:xfrm>
            <a:off x="3374135" y="5131561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6235B-2481-DF4C-9BC3-9E37579A7626}"/>
              </a:ext>
            </a:extLst>
          </p:cNvPr>
          <p:cNvSpPr txBox="1"/>
          <p:nvPr/>
        </p:nvSpPr>
        <p:spPr>
          <a:xfrm>
            <a:off x="3360487" y="1808419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BABB9D-3ECA-B24E-9EC0-F69907B3CDD3}"/>
              </a:ext>
            </a:extLst>
          </p:cNvPr>
          <p:cNvSpPr txBox="1"/>
          <p:nvPr/>
        </p:nvSpPr>
        <p:spPr>
          <a:xfrm>
            <a:off x="6701051" y="2826349"/>
            <a:ext cx="507946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</a:t>
            </a:r>
            <a:r>
              <a:rPr lang="en-US" sz="3200" dirty="0" err="1">
                <a:solidFill>
                  <a:srgbClr val="7030A0"/>
                </a:solidFill>
              </a:rPr>
              <a:t>K</a:t>
            </a:r>
            <a:r>
              <a:rPr lang="en-US" sz="3200" baseline="-25000" dirty="0" err="1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(1– </a:t>
            </a:r>
            <a:r>
              <a:rPr lang="el-GR" sz="3200" dirty="0">
                <a:solidFill>
                  <a:srgbClr val="7030A0"/>
                </a:solidFill>
              </a:rPr>
              <a:t>α</a:t>
            </a:r>
            <a:r>
              <a:rPr lang="en-US" sz="3200" dirty="0">
                <a:solidFill>
                  <a:srgbClr val="7030A0"/>
                </a:solidFill>
              </a:rPr>
              <a:t>)K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(1– </a:t>
            </a:r>
            <a:r>
              <a:rPr lang="el-GR" sz="3200" dirty="0">
                <a:solidFill>
                  <a:srgbClr val="7030A0"/>
                </a:solidFill>
              </a:rPr>
              <a:t>α</a:t>
            </a:r>
            <a:r>
              <a:rPr lang="en-US" sz="3200" dirty="0">
                <a:solidFill>
                  <a:srgbClr val="7030A0"/>
                </a:solidFill>
              </a:rPr>
              <a:t>)K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  <a:p>
            <a:r>
              <a:rPr lang="en-US" sz="3200" dirty="0">
                <a:solidFill>
                  <a:srgbClr val="7030A0"/>
                </a:solidFill>
              </a:rPr>
              <a:t>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= </a:t>
            </a:r>
            <a:r>
              <a:rPr lang="el-GR" sz="3200" dirty="0">
                <a:solidFill>
                  <a:srgbClr val="7030A0"/>
                </a:solidFill>
              </a:rPr>
              <a:t>σε</a:t>
            </a:r>
            <a:r>
              <a:rPr lang="en-US" sz="3200" baseline="-25000" dirty="0">
                <a:solidFill>
                  <a:srgbClr val="7030A0"/>
                </a:solidFill>
              </a:rPr>
              <a:t>sky</a:t>
            </a:r>
            <a:r>
              <a:rPr lang="en-US" sz="3200" dirty="0">
                <a:solidFill>
                  <a:srgbClr val="7030A0"/>
                </a:solidFill>
              </a:rPr>
              <a:t>T</a:t>
            </a:r>
            <a:r>
              <a:rPr lang="en-US" sz="3200" baseline="-25000" dirty="0">
                <a:solidFill>
                  <a:srgbClr val="7030A0"/>
                </a:solidFill>
              </a:rPr>
              <a:t>sky</a:t>
            </a:r>
            <a:r>
              <a:rPr lang="en-US" sz="3200" baseline="30000" dirty="0">
                <a:solidFill>
                  <a:srgbClr val="7030A0"/>
                </a:solidFill>
              </a:rPr>
              <a:t>4</a:t>
            </a:r>
          </a:p>
          <a:p>
            <a:r>
              <a:rPr lang="en-US" sz="3200" dirty="0">
                <a:solidFill>
                  <a:srgbClr val="7030A0"/>
                </a:solidFill>
              </a:rPr>
              <a:t>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 = </a:t>
            </a:r>
            <a:r>
              <a:rPr lang="el-GR" sz="3200" dirty="0">
                <a:solidFill>
                  <a:srgbClr val="7030A0"/>
                </a:solidFill>
              </a:rPr>
              <a:t>σε</a:t>
            </a:r>
            <a:r>
              <a:rPr lang="en-US" sz="3200" baseline="-25000" dirty="0">
                <a:solidFill>
                  <a:srgbClr val="7030A0"/>
                </a:solidFill>
              </a:rPr>
              <a:t>surface</a:t>
            </a:r>
            <a:r>
              <a:rPr lang="en-US" sz="3200" dirty="0">
                <a:solidFill>
                  <a:srgbClr val="7030A0"/>
                </a:solidFill>
              </a:rPr>
              <a:t>T</a:t>
            </a:r>
            <a:r>
              <a:rPr lang="en-US" sz="3200" baseline="-25000" dirty="0">
                <a:solidFill>
                  <a:srgbClr val="7030A0"/>
                </a:solidFill>
              </a:rPr>
              <a:t>surface</a:t>
            </a:r>
            <a:r>
              <a:rPr lang="en-US" sz="3200" baseline="30000" dirty="0">
                <a:solidFill>
                  <a:srgbClr val="7030A0"/>
                </a:solidFill>
              </a:rPr>
              <a:t>4</a:t>
            </a:r>
          </a:p>
          <a:p>
            <a:r>
              <a:rPr lang="el-GR" sz="3200" dirty="0">
                <a:solidFill>
                  <a:srgbClr val="7030A0"/>
                </a:solidFill>
              </a:rPr>
              <a:t>ε</a:t>
            </a:r>
            <a:r>
              <a:rPr lang="en-US" sz="3200" dirty="0">
                <a:solidFill>
                  <a:srgbClr val="7030A0"/>
                </a:solidFill>
              </a:rPr>
              <a:t> = emissivity</a:t>
            </a:r>
          </a:p>
          <a:p>
            <a:r>
              <a:rPr lang="el-GR" sz="3200" dirty="0">
                <a:solidFill>
                  <a:srgbClr val="7030A0"/>
                </a:solidFill>
              </a:rPr>
              <a:t>σ </a:t>
            </a:r>
            <a:r>
              <a:rPr lang="en-US" sz="3200" dirty="0">
                <a:solidFill>
                  <a:srgbClr val="7030A0"/>
                </a:solidFill>
              </a:rPr>
              <a:t>= Stefan-</a:t>
            </a:r>
            <a:r>
              <a:rPr lang="en-US" sz="3200" dirty="0" err="1">
                <a:solidFill>
                  <a:srgbClr val="7030A0"/>
                </a:solidFill>
              </a:rPr>
              <a:t>Boltzman</a:t>
            </a:r>
            <a:r>
              <a:rPr lang="en-US" sz="3200" dirty="0">
                <a:solidFill>
                  <a:srgbClr val="7030A0"/>
                </a:solidFill>
              </a:rPr>
              <a:t> constant</a:t>
            </a:r>
          </a:p>
        </p:txBody>
      </p:sp>
    </p:spTree>
    <p:extLst>
      <p:ext uri="{BB962C8B-B14F-4D97-AF65-F5344CB8AC3E}">
        <p14:creationId xmlns:p14="http://schemas.microsoft.com/office/powerpoint/2010/main" val="460584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494B0A-3130-8B41-92D4-A5CAAB051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207" y="0"/>
            <a:ext cx="9937585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2CF09F-CEB8-F745-BCC0-A91AAF51BC0B}"/>
              </a:ext>
            </a:extLst>
          </p:cNvPr>
          <p:cNvSpPr txBox="1"/>
          <p:nvPr/>
        </p:nvSpPr>
        <p:spPr>
          <a:xfrm>
            <a:off x="341194" y="1146412"/>
            <a:ext cx="1047082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L</a:t>
            </a:r>
            <a:r>
              <a:rPr lang="en-US" sz="5000" baseline="-25000" dirty="0">
                <a:solidFill>
                  <a:schemeClr val="bg1"/>
                </a:solidFill>
              </a:rPr>
              <a:t>out</a:t>
            </a:r>
          </a:p>
        </p:txBody>
      </p:sp>
    </p:spTree>
    <p:extLst>
      <p:ext uri="{BB962C8B-B14F-4D97-AF65-F5344CB8AC3E}">
        <p14:creationId xmlns:p14="http://schemas.microsoft.com/office/powerpoint/2010/main" val="4084449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AF81-E2BA-D24E-A7DE-0AD3DA251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absorbed is partitioned into non-radiative fluxes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380E1-D19D-954B-ABE0-A00E32FD89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46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</p:spTree>
    <p:extLst>
      <p:ext uri="{BB962C8B-B14F-4D97-AF65-F5344CB8AC3E}">
        <p14:creationId xmlns:p14="http://schemas.microsoft.com/office/powerpoint/2010/main" val="289902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2333767" y="3480180"/>
            <a:ext cx="1528549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2647666" y="5036024"/>
            <a:ext cx="66913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Total radiation absorbed by the surface</a:t>
            </a:r>
          </a:p>
        </p:txBody>
      </p:sp>
    </p:spTree>
    <p:extLst>
      <p:ext uri="{BB962C8B-B14F-4D97-AF65-F5344CB8AC3E}">
        <p14:creationId xmlns:p14="http://schemas.microsoft.com/office/powerpoint/2010/main" val="3839562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4285397" y="3414805"/>
            <a:ext cx="736980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2647666" y="5036024"/>
            <a:ext cx="48963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Sensible heat flux (heats air)</a:t>
            </a:r>
          </a:p>
        </p:txBody>
      </p:sp>
    </p:spTree>
    <p:extLst>
      <p:ext uri="{BB962C8B-B14F-4D97-AF65-F5344CB8AC3E}">
        <p14:creationId xmlns:p14="http://schemas.microsoft.com/office/powerpoint/2010/main" val="3705182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126EB0-7F3D-2346-8296-BE23F7640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570" y="0"/>
            <a:ext cx="1009886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80EAA1-F8E2-2A4E-B855-CB719E3F537B}"/>
              </a:ext>
            </a:extLst>
          </p:cNvPr>
          <p:cNvSpPr txBox="1"/>
          <p:nvPr/>
        </p:nvSpPr>
        <p:spPr>
          <a:xfrm>
            <a:off x="341194" y="1146412"/>
            <a:ext cx="583814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H</a:t>
            </a:r>
            <a:endParaRPr lang="en-US" sz="5000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062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5581934" y="3365944"/>
            <a:ext cx="846162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2647666" y="5036024"/>
            <a:ext cx="84119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Latent heat flux (water evaporation; no T change)</a:t>
            </a:r>
          </a:p>
          <a:p>
            <a:r>
              <a:rPr lang="en-US" sz="3200" dirty="0">
                <a:solidFill>
                  <a:srgbClr val="FF0000"/>
                </a:solidFill>
              </a:rPr>
              <a:t>L = latent heat of vaporization (constant)</a:t>
            </a:r>
          </a:p>
          <a:p>
            <a:r>
              <a:rPr lang="en-US" sz="3200" dirty="0">
                <a:solidFill>
                  <a:srgbClr val="FF0000"/>
                </a:solidFill>
              </a:rPr>
              <a:t>E = evapotranspiration</a:t>
            </a:r>
          </a:p>
        </p:txBody>
      </p:sp>
    </p:spTree>
    <p:extLst>
      <p:ext uri="{BB962C8B-B14F-4D97-AF65-F5344CB8AC3E}">
        <p14:creationId xmlns:p14="http://schemas.microsoft.com/office/powerpoint/2010/main" val="2830465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AC45BF-095B-FB4C-9F5D-0A6E37AFD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012" y="0"/>
            <a:ext cx="10027975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292781-174E-1647-B510-D2E2FF42D0A0}"/>
              </a:ext>
            </a:extLst>
          </p:cNvPr>
          <p:cNvSpPr txBox="1"/>
          <p:nvPr/>
        </p:nvSpPr>
        <p:spPr>
          <a:xfrm>
            <a:off x="341194" y="1146412"/>
            <a:ext cx="766557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LE</a:t>
            </a:r>
            <a:endParaRPr lang="en-US" sz="5000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496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0789A-2FA5-3C48-91AF-B7A319EE7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Pre-class ice breaker </a:t>
            </a:r>
            <a:r>
              <a:rPr lang="en-US" dirty="0">
                <a:sym typeface="Wingdings" pitchFamily="2" charset="2"/>
              </a:rPr>
              <a:t> write down your answer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B9AF7-E9C4-8144-8C7D-B79C9201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lphaLcPeriod"/>
            </a:pPr>
            <a:r>
              <a:rPr lang="en-US" sz="4000" dirty="0">
                <a:solidFill>
                  <a:srgbClr val="7030A0"/>
                </a:solidFill>
              </a:rPr>
              <a:t>Are urban areas cooler than close-by rural areas? Why or why not?</a:t>
            </a:r>
          </a:p>
          <a:p>
            <a:pPr marL="742950" indent="-742950">
              <a:buFont typeface="+mj-lt"/>
              <a:buAutoNum type="alphaLcPeriod"/>
            </a:pPr>
            <a:r>
              <a:rPr lang="en-US" sz="4000" dirty="0">
                <a:solidFill>
                  <a:srgbClr val="7030A0"/>
                </a:solidFill>
              </a:rPr>
              <a:t>Why are polar areas warming at a faster rate than equatorial areas?</a:t>
            </a:r>
          </a:p>
          <a:p>
            <a:pPr marL="742950" indent="-742950">
              <a:buFont typeface="+mj-lt"/>
              <a:buAutoNum type="alphaLcPeriod"/>
            </a:pPr>
            <a:r>
              <a:rPr lang="en-US" sz="4000" dirty="0">
                <a:solidFill>
                  <a:srgbClr val="7030A0"/>
                </a:solidFill>
              </a:rPr>
              <a:t>Why are greenhouse gases warming the Earth?</a:t>
            </a:r>
          </a:p>
        </p:txBody>
      </p:sp>
    </p:spTree>
    <p:extLst>
      <p:ext uri="{BB962C8B-B14F-4D97-AF65-F5344CB8AC3E}">
        <p14:creationId xmlns:p14="http://schemas.microsoft.com/office/powerpoint/2010/main" val="28990443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Picture 1" descr="sensible and latent heat flux.png">
            <a:extLst>
              <a:ext uri="{FF2B5EF4-FFF2-40B4-BE49-F238E27FC236}">
                <a16:creationId xmlns:a16="http://schemas.microsoft.com/office/drawing/2014/main" id="{9E330BCD-7C05-A744-8828-256D7529E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138" y="2076450"/>
            <a:ext cx="5199062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6" name="Title 1">
            <a:extLst>
              <a:ext uri="{FF2B5EF4-FFF2-40B4-BE49-F238E27FC236}">
                <a16:creationId xmlns:a16="http://schemas.microsoft.com/office/drawing/2014/main" id="{6DE1A93E-B09B-8F4F-BF25-445FD89D51C7}"/>
              </a:ext>
            </a:extLst>
          </p:cNvPr>
          <p:cNvSpPr txBox="1">
            <a:spLocks/>
          </p:cNvSpPr>
          <p:nvPr/>
        </p:nvSpPr>
        <p:spPr bwMode="auto">
          <a:xfrm>
            <a:off x="1524000" y="-3810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 dirty="0"/>
              <a:t>Bowen ratio </a:t>
            </a:r>
            <a:r>
              <a:rPr lang="mr-IN" altLang="en-US" sz="4400" dirty="0">
                <a:latin typeface="Mangal" panose="02040503050203030202" pitchFamily="18" charset="0"/>
              </a:rPr>
              <a:t>–</a:t>
            </a:r>
            <a:r>
              <a:rPr lang="en-US" altLang="en-US" sz="4400" dirty="0"/>
              <a:t> ratio of sensible (H) to latent (LE) heat flux (</a:t>
            </a:r>
            <a:r>
              <a:rPr lang="en-US" altLang="en-US" sz="4400" dirty="0">
                <a:solidFill>
                  <a:srgbClr val="7030A0"/>
                </a:solidFill>
              </a:rPr>
              <a:t>H/LE</a:t>
            </a:r>
            <a:r>
              <a:rPr lang="en-US" altLang="en-US" sz="4400" dirty="0"/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A95C96-813F-8D43-BDF8-B2E5DCAAC068}"/>
              </a:ext>
            </a:extLst>
          </p:cNvPr>
          <p:cNvSpPr txBox="1"/>
          <p:nvPr/>
        </p:nvSpPr>
        <p:spPr>
          <a:xfrm>
            <a:off x="7165074" y="3370997"/>
            <a:ext cx="4490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What do you notice from this figure?</a:t>
            </a:r>
          </a:p>
        </p:txBody>
      </p:sp>
    </p:spTree>
    <p:extLst>
      <p:ext uri="{BB962C8B-B14F-4D97-AF65-F5344CB8AC3E}">
        <p14:creationId xmlns:p14="http://schemas.microsoft.com/office/powerpoint/2010/main" val="1346427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Picture 1" descr="sensible and latent heat flux.png">
            <a:extLst>
              <a:ext uri="{FF2B5EF4-FFF2-40B4-BE49-F238E27FC236}">
                <a16:creationId xmlns:a16="http://schemas.microsoft.com/office/drawing/2014/main" id="{9E330BCD-7C05-A744-8828-256D7529E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138" y="2076450"/>
            <a:ext cx="5199062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6" name="Title 1">
            <a:extLst>
              <a:ext uri="{FF2B5EF4-FFF2-40B4-BE49-F238E27FC236}">
                <a16:creationId xmlns:a16="http://schemas.microsoft.com/office/drawing/2014/main" id="{6DE1A93E-B09B-8F4F-BF25-445FD89D51C7}"/>
              </a:ext>
            </a:extLst>
          </p:cNvPr>
          <p:cNvSpPr txBox="1">
            <a:spLocks/>
          </p:cNvSpPr>
          <p:nvPr/>
        </p:nvSpPr>
        <p:spPr bwMode="auto">
          <a:xfrm>
            <a:off x="1524000" y="-3810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 dirty="0"/>
              <a:t>Bowen ratio </a:t>
            </a:r>
            <a:r>
              <a:rPr lang="mr-IN" altLang="en-US" sz="4400" dirty="0">
                <a:latin typeface="Mangal" panose="02040503050203030202" pitchFamily="18" charset="0"/>
              </a:rPr>
              <a:t>–</a:t>
            </a:r>
            <a:r>
              <a:rPr lang="en-US" altLang="en-US" sz="4400" dirty="0"/>
              <a:t> ratio of sensible (H) to latent (LE) heat flux (</a:t>
            </a:r>
            <a:r>
              <a:rPr lang="en-US" altLang="en-US" sz="4400" dirty="0">
                <a:solidFill>
                  <a:srgbClr val="7030A0"/>
                </a:solidFill>
              </a:rPr>
              <a:t>H/LE</a:t>
            </a:r>
            <a:r>
              <a:rPr lang="en-US" altLang="en-US" sz="4400" dirty="0"/>
              <a:t>)</a:t>
            </a:r>
          </a:p>
        </p:txBody>
      </p:sp>
      <p:sp>
        <p:nvSpPr>
          <p:cNvPr id="31747" name="TextBox 4">
            <a:extLst>
              <a:ext uri="{FF2B5EF4-FFF2-40B4-BE49-F238E27FC236}">
                <a16:creationId xmlns:a16="http://schemas.microsoft.com/office/drawing/2014/main" id="{0EE49FDE-403E-E24C-BE42-1EBA743562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0326" y="5059364"/>
            <a:ext cx="33893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High transpiration/Wet ecosystems</a:t>
            </a:r>
          </a:p>
        </p:txBody>
      </p:sp>
      <p:sp>
        <p:nvSpPr>
          <p:cNvPr id="31748" name="TextBox 5">
            <a:extLst>
              <a:ext uri="{FF2B5EF4-FFF2-40B4-BE49-F238E27FC236}">
                <a16:creationId xmlns:a16="http://schemas.microsoft.com/office/drawing/2014/main" id="{869CCD89-9F76-0C41-B379-E549CA9B7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5138" y="1290639"/>
            <a:ext cx="3389312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Low transpiration/ Dry ecosystems</a:t>
            </a:r>
          </a:p>
        </p:txBody>
      </p:sp>
    </p:spTree>
    <p:extLst>
      <p:ext uri="{BB962C8B-B14F-4D97-AF65-F5344CB8AC3E}">
        <p14:creationId xmlns:p14="http://schemas.microsoft.com/office/powerpoint/2010/main" val="198376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" descr="sensible and latent heat flux.png">
            <a:extLst>
              <a:ext uri="{FF2B5EF4-FFF2-40B4-BE49-F238E27FC236}">
                <a16:creationId xmlns:a16="http://schemas.microsoft.com/office/drawing/2014/main" id="{12B8D2A4-94FB-2D42-A9AE-60BFC0BE03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138" y="2076450"/>
            <a:ext cx="5199062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0" name="Title 1">
            <a:extLst>
              <a:ext uri="{FF2B5EF4-FFF2-40B4-BE49-F238E27FC236}">
                <a16:creationId xmlns:a16="http://schemas.microsoft.com/office/drawing/2014/main" id="{F21881D8-5933-6C47-8A1C-387407C8BE2B}"/>
              </a:ext>
            </a:extLst>
          </p:cNvPr>
          <p:cNvSpPr txBox="1">
            <a:spLocks/>
          </p:cNvSpPr>
          <p:nvPr/>
        </p:nvSpPr>
        <p:spPr bwMode="auto">
          <a:xfrm>
            <a:off x="1947863" y="-381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 dirty="0"/>
              <a:t>Bowen ratio </a:t>
            </a:r>
            <a:r>
              <a:rPr lang="mr-IN" altLang="en-US" sz="4400" dirty="0">
                <a:latin typeface="Mangal" panose="02040503050203030202" pitchFamily="18" charset="0"/>
              </a:rPr>
              <a:t>–</a:t>
            </a:r>
            <a:r>
              <a:rPr lang="en-US" altLang="en-US" sz="4400" dirty="0"/>
              <a:t> is </a:t>
            </a:r>
            <a:r>
              <a:rPr lang="en-US" altLang="en-US" sz="4400" dirty="0">
                <a:solidFill>
                  <a:srgbClr val="7030A0"/>
                </a:solidFill>
              </a:rPr>
              <a:t>spatially and temporally variable</a:t>
            </a:r>
          </a:p>
        </p:txBody>
      </p:sp>
      <p:sp>
        <p:nvSpPr>
          <p:cNvPr id="32771" name="TextBox 3">
            <a:extLst>
              <a:ext uri="{FF2B5EF4-FFF2-40B4-BE49-F238E27FC236}">
                <a16:creationId xmlns:a16="http://schemas.microsoft.com/office/drawing/2014/main" id="{2569E1BF-1788-F04B-8B47-A7DF92D090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7429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32772" name="TextBox 4">
            <a:extLst>
              <a:ext uri="{FF2B5EF4-FFF2-40B4-BE49-F238E27FC236}">
                <a16:creationId xmlns:a16="http://schemas.microsoft.com/office/drawing/2014/main" id="{F2056CFA-C7BB-2F48-B553-DAB5F46D0C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0637" y="1587500"/>
            <a:ext cx="3387726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Desert - High</a:t>
            </a:r>
          </a:p>
        </p:txBody>
      </p:sp>
      <p:sp>
        <p:nvSpPr>
          <p:cNvPr id="32773" name="TextBox 5">
            <a:extLst>
              <a:ext uri="{FF2B5EF4-FFF2-40B4-BE49-F238E27FC236}">
                <a16:creationId xmlns:a16="http://schemas.microsoft.com/office/drawing/2014/main" id="{E5CFC1E8-1A2C-C14B-85AB-B125A7ACCA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663" y="5484813"/>
            <a:ext cx="4037012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Tropical Rainforest </a:t>
            </a:r>
            <a:r>
              <a:rPr lang="mr-IN" altLang="en-US" sz="2800" dirty="0"/>
              <a:t>–</a:t>
            </a:r>
            <a:r>
              <a:rPr lang="en-US" altLang="en-US" sz="2800" dirty="0"/>
              <a:t> Low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Tight linkage of energy and water budgets</a:t>
            </a:r>
          </a:p>
        </p:txBody>
      </p:sp>
      <p:sp>
        <p:nvSpPr>
          <p:cNvPr id="32774" name="TextBox 7">
            <a:extLst>
              <a:ext uri="{FF2B5EF4-FFF2-40B4-BE49-F238E27FC236}">
                <a16:creationId xmlns:a16="http://schemas.microsoft.com/office/drawing/2014/main" id="{045DA675-B7B8-5D4A-B99C-F23C2E6DA3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663" y="1647826"/>
            <a:ext cx="4037012" cy="267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Spatial </a:t>
            </a:r>
            <a:r>
              <a:rPr lang="mr-IN" altLang="en-US" sz="2800"/>
              <a:t>–</a:t>
            </a:r>
            <a:r>
              <a:rPr lang="en-US" altLang="en-US" sz="2800"/>
              <a:t> turbulence within and between ecosystems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800"/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Temporal </a:t>
            </a:r>
            <a:r>
              <a:rPr lang="mr-IN" altLang="en-US" sz="2800"/>
              <a:t>–</a:t>
            </a:r>
            <a:r>
              <a:rPr lang="en-US" altLang="en-US" sz="2800"/>
              <a:t> snowmelt, bud break</a:t>
            </a:r>
          </a:p>
        </p:txBody>
      </p:sp>
    </p:spTree>
    <p:extLst>
      <p:ext uri="{BB962C8B-B14F-4D97-AF65-F5344CB8AC3E}">
        <p14:creationId xmlns:p14="http://schemas.microsoft.com/office/powerpoint/2010/main" val="2329920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50336-B27D-9C48-A922-CB6EB5A69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Areas with high Bowen ratios tend to have higher air temperatures for a given amount of 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endParaRPr lang="en-US" baseline="-25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3BBCC-36C9-CC49-B818-C116F151E5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246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6893956" y="3349432"/>
            <a:ext cx="846162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2647666" y="5036024"/>
            <a:ext cx="80889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Ground heat flux (heats ground; typically small)</a:t>
            </a:r>
          </a:p>
        </p:txBody>
      </p:sp>
    </p:spTree>
    <p:extLst>
      <p:ext uri="{BB962C8B-B14F-4D97-AF65-F5344CB8AC3E}">
        <p14:creationId xmlns:p14="http://schemas.microsoft.com/office/powerpoint/2010/main" val="150147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8122253" y="3349432"/>
            <a:ext cx="1054167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7924522" y="4844955"/>
            <a:ext cx="14496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2938707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DF11D-EDCC-0842-BAF7-7151843D9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activity </a:t>
            </a:r>
            <a:r>
              <a:rPr lang="en-US" dirty="0">
                <a:sym typeface="Wingdings" pitchFamily="2" charset="2"/>
              </a:rPr>
              <a:t> turn in for participation point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59F9E-86DE-9747-86C6-56653E4CC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Answer the beginning of class questions using the energy budget equations: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>
                <a:solidFill>
                  <a:srgbClr val="7030A0"/>
                </a:solidFill>
              </a:rPr>
              <a:t>Are urban areas cooler than close-by rural areas? Why or why not?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>
                <a:solidFill>
                  <a:srgbClr val="7030A0"/>
                </a:solidFill>
              </a:rPr>
              <a:t>Why are polar areas warming at a faster rate than equatorial areas?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>
                <a:solidFill>
                  <a:srgbClr val="7030A0"/>
                </a:solidFill>
              </a:rPr>
              <a:t>Why are greenhouse gases warming the Earth?</a:t>
            </a:r>
          </a:p>
        </p:txBody>
      </p:sp>
    </p:spTree>
    <p:extLst>
      <p:ext uri="{BB962C8B-B14F-4D97-AF65-F5344CB8AC3E}">
        <p14:creationId xmlns:p14="http://schemas.microsoft.com/office/powerpoint/2010/main" val="2374887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AC8-40A3-5D49-BB2A-2C25BB753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Surface energy budget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02033-1988-7048-84FA-86D66737B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Important biological characteristics</a:t>
            </a:r>
          </a:p>
          <a:p>
            <a:pPr lvl="1"/>
            <a:r>
              <a:rPr lang="en-US" sz="3600" dirty="0"/>
              <a:t>Albedo</a:t>
            </a:r>
          </a:p>
          <a:p>
            <a:pPr lvl="1"/>
            <a:r>
              <a:rPr lang="en-US" sz="3600" dirty="0"/>
              <a:t>Transpiration (latent heat flux)</a:t>
            </a:r>
          </a:p>
          <a:p>
            <a:r>
              <a:rPr lang="en-US" sz="4000" dirty="0"/>
              <a:t>Coupling with terrestrial water cycles</a:t>
            </a:r>
          </a:p>
          <a:p>
            <a:pPr lvl="1"/>
            <a:r>
              <a:rPr lang="en-US" sz="3600" dirty="0"/>
              <a:t>Influences atmospheric water demand</a:t>
            </a:r>
          </a:p>
          <a:p>
            <a:pPr lvl="1"/>
            <a:r>
              <a:rPr lang="en-US" sz="3600" dirty="0"/>
              <a:t>Influences atmospheric water storage</a:t>
            </a:r>
          </a:p>
        </p:txBody>
      </p:sp>
    </p:spTree>
    <p:extLst>
      <p:ext uri="{BB962C8B-B14F-4D97-AF65-F5344CB8AC3E}">
        <p14:creationId xmlns:p14="http://schemas.microsoft.com/office/powerpoint/2010/main" val="37349355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0247-D829-F948-9CDB-512E0C127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Half-baked climate solutions!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3BC66-057F-784B-8FD0-1896813E1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Idea: open up stomata to crank up photosynthesis to increase carbon uptake</a:t>
            </a:r>
          </a:p>
          <a:p>
            <a:r>
              <a:rPr lang="en-US" sz="4000" dirty="0">
                <a:solidFill>
                  <a:srgbClr val="7030A0"/>
                </a:solidFill>
              </a:rPr>
              <a:t>Would this impact climate?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E0F239-0675-5049-B614-65E54C585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985" y="3844593"/>
            <a:ext cx="4673600" cy="2908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5CCBFC-328F-3448-9C53-4715854A5240}"/>
              </a:ext>
            </a:extLst>
          </p:cNvPr>
          <p:cNvSpPr txBox="1"/>
          <p:nvPr/>
        </p:nvSpPr>
        <p:spPr>
          <a:xfrm>
            <a:off x="9496106" y="6311900"/>
            <a:ext cx="2388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Photosynthesis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9EF0A0-4C7A-7E43-8FDA-E62424987836}"/>
              </a:ext>
            </a:extLst>
          </p:cNvPr>
          <p:cNvSpPr txBox="1"/>
          <p:nvPr/>
        </p:nvSpPr>
        <p:spPr>
          <a:xfrm>
            <a:off x="0" y="6496397"/>
            <a:ext cx="2078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Medlyn</a:t>
            </a:r>
            <a:r>
              <a:rPr lang="en-US" dirty="0"/>
              <a:t> et al. (2011)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E104D2-9947-F142-B6F9-2D44F3BD73BE}"/>
              </a:ext>
            </a:extLst>
          </p:cNvPr>
          <p:cNvCxnSpPr>
            <a:cxnSpLocks/>
          </p:cNvCxnSpPr>
          <p:nvPr/>
        </p:nvCxnSpPr>
        <p:spPr>
          <a:xfrm flipH="1">
            <a:off x="7560860" y="6599175"/>
            <a:ext cx="193524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6C61A8A-8737-1046-B56D-95DF02B632E3}"/>
              </a:ext>
            </a:extLst>
          </p:cNvPr>
          <p:cNvSpPr txBox="1"/>
          <p:nvPr/>
        </p:nvSpPr>
        <p:spPr>
          <a:xfrm>
            <a:off x="630640" y="4698578"/>
            <a:ext cx="2172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Openness of stomata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2E629D1-F222-0544-8DF2-760EF6D9AA0A}"/>
              </a:ext>
            </a:extLst>
          </p:cNvPr>
          <p:cNvCxnSpPr>
            <a:cxnSpLocks/>
          </p:cNvCxnSpPr>
          <p:nvPr/>
        </p:nvCxnSpPr>
        <p:spPr>
          <a:xfrm>
            <a:off x="2595341" y="5114077"/>
            <a:ext cx="1559644" cy="1009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265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28526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85" b="49252"/>
          <a:stretch/>
        </p:blipFill>
        <p:spPr>
          <a:xfrm>
            <a:off x="25333" y="2399507"/>
            <a:ext cx="6166461" cy="377922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8200" y="2036841"/>
            <a:ext cx="4364656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Higher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1373291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113F2-CACD-D648-81B7-86BB891D9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surface energy budget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600DDD-8268-F64D-88F8-438A408F84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42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28526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" r="-368" b="49252"/>
          <a:stretch/>
        </p:blipFill>
        <p:spPr>
          <a:xfrm>
            <a:off x="326571" y="2399507"/>
            <a:ext cx="11999525" cy="377922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8200" y="2036841"/>
            <a:ext cx="4364656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Higher photosynthesis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3432" y="2036841"/>
            <a:ext cx="4143378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More latent heat flux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202856" y="2399507"/>
            <a:ext cx="1630576" cy="0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480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28526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82" r="-368" b="49252"/>
          <a:stretch/>
        </p:blipFill>
        <p:spPr>
          <a:xfrm>
            <a:off x="26124" y="2399507"/>
            <a:ext cx="6199616" cy="37792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76769" y="2036841"/>
            <a:ext cx="4143378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More latent heat flux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202856" y="2399507"/>
            <a:ext cx="1630576" cy="0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7" t="49131" r="49328" b="2402"/>
          <a:stretch/>
        </p:blipFill>
        <p:spPr>
          <a:xfrm>
            <a:off x="6212677" y="2543204"/>
            <a:ext cx="5965367" cy="36094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76385" y="2076341"/>
            <a:ext cx="2596160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F0000"/>
                </a:solidFill>
              </a:rPr>
              <a:t>Local cooling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280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3EEBB-D3F0-2247-AEA3-4524FBC2D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budget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ED682-6CD2-4E48-9D8C-FBB0691F52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388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7723-1183-8F40-B174-F1FBF74D5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63F30-97C5-0146-98A1-E63861A22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How does water enter a terrestrial ecosystem?</a:t>
            </a:r>
          </a:p>
          <a:p>
            <a:r>
              <a:rPr lang="en-US" sz="4800" dirty="0"/>
              <a:t>Where does it go?</a:t>
            </a:r>
          </a:p>
          <a:p>
            <a:pPr lvl="1"/>
            <a:r>
              <a:rPr lang="en-US" sz="4400" dirty="0"/>
              <a:t>Outputs</a:t>
            </a:r>
          </a:p>
          <a:p>
            <a:pPr lvl="1"/>
            <a:r>
              <a:rPr lang="en-US" sz="4400" dirty="0"/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11744715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131CF239-DC76-A347-BEF0-BAFC91E6A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075" y="492457"/>
            <a:ext cx="7006007" cy="616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99264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Precipitation +/- Storage = Evapotranspiration + Runoff</a:t>
            </a:r>
          </a:p>
        </p:txBody>
      </p:sp>
    </p:spTree>
    <p:extLst>
      <p:ext uri="{BB962C8B-B14F-4D97-AF65-F5344CB8AC3E}">
        <p14:creationId xmlns:p14="http://schemas.microsoft.com/office/powerpoint/2010/main" val="130896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 +/- ∆S = E + R</a:t>
            </a:r>
          </a:p>
        </p:txBody>
      </p:sp>
    </p:spTree>
    <p:extLst>
      <p:ext uri="{BB962C8B-B14F-4D97-AF65-F5344CB8AC3E}">
        <p14:creationId xmlns:p14="http://schemas.microsoft.com/office/powerpoint/2010/main" val="4961728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 = E + R +/- ∆S </a:t>
            </a:r>
          </a:p>
        </p:txBody>
      </p:sp>
    </p:spTree>
    <p:extLst>
      <p:ext uri="{BB962C8B-B14F-4D97-AF65-F5344CB8AC3E}">
        <p14:creationId xmlns:p14="http://schemas.microsoft.com/office/powerpoint/2010/main" val="29626041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EA8FE-ADDD-4E41-A62D-08E2E9CFB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moves through ecosystems via potential gradients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8F7B9-42FB-C74C-987A-37EB9FDF51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4974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Picture 2">
            <a:extLst>
              <a:ext uri="{FF2B5EF4-FFF2-40B4-BE49-F238E27FC236}">
                <a16:creationId xmlns:a16="http://schemas.microsoft.com/office/drawing/2014/main" id="{CFE6F091-7043-734E-9E26-AB07C2788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49" y="609600"/>
            <a:ext cx="3598862" cy="568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Text Box 3">
            <a:extLst>
              <a:ext uri="{FF2B5EF4-FFF2-40B4-BE49-F238E27FC236}">
                <a16:creationId xmlns:a16="http://schemas.microsoft.com/office/drawing/2014/main" id="{E8E600A0-F87A-4642-B19D-EE19AA6E2C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609600"/>
            <a:ext cx="457200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b="1"/>
              <a:t>Water moves from high water potential to low water potential via a continuous water column/film</a:t>
            </a:r>
          </a:p>
        </p:txBody>
      </p:sp>
      <p:pic>
        <p:nvPicPr>
          <p:cNvPr id="44035" name="Picture 5">
            <a:extLst>
              <a:ext uri="{FF2B5EF4-FFF2-40B4-BE49-F238E27FC236}">
                <a16:creationId xmlns:a16="http://schemas.microsoft.com/office/drawing/2014/main" id="{AE7165EF-3ED6-FA43-86DB-4B733AB71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86000"/>
            <a:ext cx="3873500" cy="396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7165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EE9042C-0FE5-584A-A938-C76025EA4D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69773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26806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792E5-A5A9-DE46-857B-9387961CA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Remember: soil water potential depends on soil texture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57E30-7836-4642-8F20-17AF33BA11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581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086203B-C482-B445-B5D3-125FFDF61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3988" y="209266"/>
            <a:ext cx="832485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58102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TextureWaterHoldingCapacity.png">
            <a:extLst>
              <a:ext uri="{FF2B5EF4-FFF2-40B4-BE49-F238E27FC236}">
                <a16:creationId xmlns:a16="http://schemas.microsoft.com/office/drawing/2014/main" id="{42EBE4F8-E3F3-964E-B1F6-3D48B3400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55686" y="748897"/>
            <a:ext cx="6296995" cy="5531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70593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940E0-4F27-A44C-BA2E-6701A0947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Coupling to the energy budget: </a:t>
            </a:r>
            <a:r>
              <a:rPr lang="en-US" dirty="0">
                <a:solidFill>
                  <a:srgbClr val="7030A0"/>
                </a:solidFill>
              </a:rPr>
              <a:t>Transpiration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47AA3-2BF5-EA4B-BC1C-EB74C65657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7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081" name="Object 4">
            <a:extLst>
              <a:ext uri="{FF2B5EF4-FFF2-40B4-BE49-F238E27FC236}">
                <a16:creationId xmlns:a16="http://schemas.microsoft.com/office/drawing/2014/main" id="{8CF1BF04-D6F2-ED4B-A380-A3FE859174C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15001" y="228600"/>
          <a:ext cx="4810125" cy="617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8" name="SPW 6.0 Graph" r:id="rId3" imgW="29616400" imgH="48171100" progId="SigmaPlotGraphicObject.4">
                  <p:embed/>
                </p:oleObj>
              </mc:Choice>
              <mc:Fallback>
                <p:oleObj name="SPW 6.0 Graph" r:id="rId3" imgW="29616400" imgH="48171100" progId="SigmaPlotGraphicObject.4">
                  <p:embed/>
                  <p:pic>
                    <p:nvPicPr>
                      <p:cNvPr id="46081" name="Object 4">
                        <a:extLst>
                          <a:ext uri="{FF2B5EF4-FFF2-40B4-BE49-F238E27FC236}">
                            <a16:creationId xmlns:a16="http://schemas.microsoft.com/office/drawing/2014/main" id="{8CF1BF04-D6F2-ED4B-A380-A3FE859174C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t="6667" b="14444"/>
                      <a:stretch>
                        <a:fillRect/>
                      </a:stretch>
                    </p:blipFill>
                    <p:spPr bwMode="auto">
                      <a:xfrm>
                        <a:off x="5715001" y="228600"/>
                        <a:ext cx="4810125" cy="6172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6082" name="Picture 5" descr="DSCN0736">
            <a:extLst>
              <a:ext uri="{FF2B5EF4-FFF2-40B4-BE49-F238E27FC236}">
                <a16:creationId xmlns:a16="http://schemas.microsoft.com/office/drawing/2014/main" id="{5C100248-A6D9-6941-A9E3-CFE30DD5D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291" y="2362200"/>
            <a:ext cx="3200400" cy="426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286" name="Text Box 6">
            <a:extLst>
              <a:ext uri="{FF2B5EF4-FFF2-40B4-BE49-F238E27FC236}">
                <a16:creationId xmlns:a16="http://schemas.microsoft.com/office/drawing/2014/main" id="{CB9FA582-CE5C-4843-B9F9-B2FEE50066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6491288"/>
            <a:ext cx="36576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dirty="0">
                <a:solidFill>
                  <a:srgbClr val="000000"/>
                </a:solidFill>
              </a:rPr>
              <a:t>(Fischer et al. 2003 Tree Phys.</a:t>
            </a:r>
            <a:r>
              <a:rPr lang="en-US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97287" name="Text Box 7">
            <a:extLst>
              <a:ext uri="{FF2B5EF4-FFF2-40B4-BE49-F238E27FC236}">
                <a16:creationId xmlns:a16="http://schemas.microsoft.com/office/drawing/2014/main" id="{2E115DCB-FE16-784D-809B-09C20DE25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7891" y="53976"/>
            <a:ext cx="3505200" cy="2308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600" b="1" dirty="0"/>
              <a:t>Transpiration is positively related to soil water availability…</a:t>
            </a:r>
          </a:p>
        </p:txBody>
      </p:sp>
    </p:spTree>
    <p:extLst>
      <p:ext uri="{BB962C8B-B14F-4D97-AF65-F5344CB8AC3E}">
        <p14:creationId xmlns:p14="http://schemas.microsoft.com/office/powerpoint/2010/main" val="37017894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2F4199-A0AA-9B4E-9F6B-7BA9165FC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647" y="830997"/>
            <a:ext cx="6609952" cy="5657671"/>
          </a:xfrm>
          <a:prstGeom prst="rect">
            <a:avLst/>
          </a:prstGeom>
        </p:spPr>
      </p:pic>
      <p:sp>
        <p:nvSpPr>
          <p:cNvPr id="4" name="Text Box 7">
            <a:extLst>
              <a:ext uri="{FF2B5EF4-FFF2-40B4-BE49-F238E27FC236}">
                <a16:creationId xmlns:a16="http://schemas.microsoft.com/office/drawing/2014/main" id="{71B51710-D916-594B-A4ED-14BDE30708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241" y="0"/>
            <a:ext cx="35052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600" b="1" dirty="0"/>
              <a:t>…and stomatal opening…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927607-6E8C-7F41-B88E-BCD2240BC9D4}"/>
              </a:ext>
            </a:extLst>
          </p:cNvPr>
          <p:cNvSpPr txBox="1"/>
          <p:nvPr/>
        </p:nvSpPr>
        <p:spPr>
          <a:xfrm>
            <a:off x="9148218" y="6488668"/>
            <a:ext cx="30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Jarvis and McNaughton (1986)</a:t>
            </a:r>
          </a:p>
        </p:txBody>
      </p:sp>
    </p:spTree>
    <p:extLst>
      <p:ext uri="{BB962C8B-B14F-4D97-AF65-F5344CB8AC3E}">
        <p14:creationId xmlns:p14="http://schemas.microsoft.com/office/powerpoint/2010/main" val="7409754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825B99-1906-684A-8B8C-4C1C22DD2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8" y="0"/>
            <a:ext cx="11770643" cy="6858000"/>
          </a:xfrm>
          <a:prstGeom prst="rect">
            <a:avLst/>
          </a:prstGeom>
        </p:spPr>
      </p:pic>
      <p:sp>
        <p:nvSpPr>
          <p:cNvPr id="3" name="Text Box 7">
            <a:extLst>
              <a:ext uri="{FF2B5EF4-FFF2-40B4-BE49-F238E27FC236}">
                <a16:creationId xmlns:a16="http://schemas.microsoft.com/office/drawing/2014/main" id="{6D7916DC-C737-0047-A4A0-D21BC546A9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21683" y="0"/>
            <a:ext cx="35052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600" b="1" dirty="0">
                <a:solidFill>
                  <a:srgbClr val="7030A0"/>
                </a:solidFill>
              </a:rPr>
              <a:t>…and a lot of other things! </a:t>
            </a:r>
          </a:p>
        </p:txBody>
      </p:sp>
    </p:spTree>
    <p:extLst>
      <p:ext uri="{BB962C8B-B14F-4D97-AF65-F5344CB8AC3E}">
        <p14:creationId xmlns:p14="http://schemas.microsoft.com/office/powerpoint/2010/main" val="17012840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825B99-1906-684A-8B8C-4C1C22DD2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8" y="0"/>
            <a:ext cx="11770643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0DEE9-39B9-1F44-9342-EBB894C4F889}"/>
              </a:ext>
            </a:extLst>
          </p:cNvPr>
          <p:cNvSpPr/>
          <p:nvPr/>
        </p:nvSpPr>
        <p:spPr>
          <a:xfrm>
            <a:off x="668740" y="5991367"/>
            <a:ext cx="1760561" cy="839337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982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527C8-4ED1-D14A-AE03-5A276908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transpiration respond to…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D2863-DA4D-6940-B7B1-525463903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7030A0"/>
                </a:solidFill>
              </a:rPr>
              <a:t>Higher temperatures?</a:t>
            </a:r>
          </a:p>
          <a:p>
            <a:r>
              <a:rPr lang="en-US" sz="4800" dirty="0">
                <a:solidFill>
                  <a:srgbClr val="7030A0"/>
                </a:solidFill>
              </a:rPr>
              <a:t>Reduced humidity?</a:t>
            </a:r>
          </a:p>
          <a:p>
            <a:r>
              <a:rPr lang="en-US" sz="4800" dirty="0">
                <a:solidFill>
                  <a:srgbClr val="7030A0"/>
                </a:solidFill>
              </a:rPr>
              <a:t>Higher light?</a:t>
            </a:r>
          </a:p>
          <a:p>
            <a:r>
              <a:rPr lang="en-US" sz="4800" dirty="0">
                <a:solidFill>
                  <a:srgbClr val="7030A0"/>
                </a:solidFill>
              </a:rPr>
              <a:t>Higher CO</a:t>
            </a:r>
            <a:r>
              <a:rPr lang="en-US" sz="4800" baseline="-25000" dirty="0">
                <a:solidFill>
                  <a:srgbClr val="7030A0"/>
                </a:solidFill>
              </a:rPr>
              <a:t>2</a:t>
            </a:r>
            <a:r>
              <a:rPr lang="en-US" sz="4800" dirty="0">
                <a:solidFill>
                  <a:srgbClr val="7030A0"/>
                </a:solidFill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F16BD0-0792-5A43-9C27-B8C6A7E04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755" y="2720027"/>
            <a:ext cx="5727510" cy="381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3067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92DE07-D1DB-7E4F-9B53-4AB1CE5A5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755" y="2720027"/>
            <a:ext cx="5727510" cy="38183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6E4A1B-A3D0-5B4A-A216-BFD18F4261E9}"/>
              </a:ext>
            </a:extLst>
          </p:cNvPr>
          <p:cNvSpPr txBox="1"/>
          <p:nvPr/>
        </p:nvSpPr>
        <p:spPr>
          <a:xfrm>
            <a:off x="791570" y="1091821"/>
            <a:ext cx="10883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Side bar: Why are there more clouds over the vegetation?</a:t>
            </a:r>
          </a:p>
        </p:txBody>
      </p:sp>
    </p:spTree>
    <p:extLst>
      <p:ext uri="{BB962C8B-B14F-4D97-AF65-F5344CB8AC3E}">
        <p14:creationId xmlns:p14="http://schemas.microsoft.com/office/powerpoint/2010/main" val="1892537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EE9042C-0FE5-584A-A938-C76025EA4D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69773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A5344B-A227-4A46-88C4-E8750E0FD75B}"/>
              </a:ext>
            </a:extLst>
          </p:cNvPr>
          <p:cNvSpPr/>
          <p:nvPr/>
        </p:nvSpPr>
        <p:spPr>
          <a:xfrm>
            <a:off x="3766782" y="5813946"/>
            <a:ext cx="1637731" cy="887105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2ABA1D-A0D2-2548-AA57-1F1EA7539179}"/>
              </a:ext>
            </a:extLst>
          </p:cNvPr>
          <p:cNvSpPr/>
          <p:nvPr/>
        </p:nvSpPr>
        <p:spPr>
          <a:xfrm>
            <a:off x="8409295" y="5923128"/>
            <a:ext cx="1637731" cy="777923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910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C9D20-5CB5-3B4B-9230-05E907C81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water movement varies by ecosystem due to differential species responses: </a:t>
            </a:r>
            <a:r>
              <a:rPr lang="en-US" dirty="0" err="1">
                <a:solidFill>
                  <a:srgbClr val="7030A0"/>
                </a:solidFill>
              </a:rPr>
              <a:t>Isohydry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603312-7D8E-7A4B-B22B-A183714F0C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3606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E366C-6CCE-F447-87A0-6AAD208D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Isohydry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21A0-0D33-A44B-8654-D71563998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86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Isohydric</a:t>
            </a:r>
            <a:r>
              <a:rPr lang="en-US" sz="3600" dirty="0"/>
              <a:t> species are sensitive to changes in water availability, quickly closing their stomata in response to drought</a:t>
            </a:r>
          </a:p>
          <a:p>
            <a:pPr lvl="1"/>
            <a:r>
              <a:rPr lang="en-US" sz="3200" dirty="0"/>
              <a:t>Drought avoiders</a:t>
            </a:r>
          </a:p>
          <a:p>
            <a:pPr lvl="1"/>
            <a:r>
              <a:rPr lang="en-US" sz="3200" dirty="0"/>
              <a:t>Maintain high </a:t>
            </a:r>
            <a:r>
              <a:rPr lang="el-GR" sz="3200" dirty="0"/>
              <a:t>Ψ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Anisohydric</a:t>
            </a:r>
            <a:r>
              <a:rPr lang="en-US" sz="3600" dirty="0"/>
              <a:t> species tend to respond more slowly to drought</a:t>
            </a:r>
          </a:p>
          <a:p>
            <a:pPr lvl="1"/>
            <a:r>
              <a:rPr lang="en-US" sz="3200" dirty="0"/>
              <a:t>Drought </a:t>
            </a:r>
            <a:r>
              <a:rPr lang="en-US" sz="3200" dirty="0" err="1"/>
              <a:t>tolerators</a:t>
            </a:r>
            <a:endParaRPr lang="en-US" sz="3200" dirty="0"/>
          </a:p>
          <a:p>
            <a:pPr lvl="1"/>
            <a:r>
              <a:rPr lang="en-US" sz="3200" dirty="0"/>
              <a:t>Tolerate low </a:t>
            </a:r>
            <a:r>
              <a:rPr lang="el-GR" sz="3200" dirty="0"/>
              <a:t>Ψ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DCA37-5180-3847-B498-1D0A12EA6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7838" y="1825625"/>
            <a:ext cx="3055961" cy="2291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3642ED-3760-3C4E-B6FB-A4D141D47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7838" y="4462817"/>
            <a:ext cx="3057252" cy="20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987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25840383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A476-39FA-0749-A638-268D12A3D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763" y="0"/>
            <a:ext cx="4164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64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4DFA7-AB62-4A45-BECD-3ACDE3863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How would </a:t>
            </a:r>
            <a:r>
              <a:rPr lang="en-US" dirty="0" err="1">
                <a:solidFill>
                  <a:srgbClr val="7030A0"/>
                </a:solidFill>
              </a:rPr>
              <a:t>isohydry</a:t>
            </a:r>
            <a:r>
              <a:rPr lang="en-US" dirty="0">
                <a:solidFill>
                  <a:srgbClr val="7030A0"/>
                </a:solidFill>
              </a:rPr>
              <a:t> strategy influence the water cycle?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E9514-051E-F945-905E-5EFB6FC082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985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Precipitation +/- Storage = Evapotranspiration + Runoff</a:t>
            </a:r>
          </a:p>
        </p:txBody>
      </p:sp>
    </p:spTree>
    <p:extLst>
      <p:ext uri="{BB962C8B-B14F-4D97-AF65-F5344CB8AC3E}">
        <p14:creationId xmlns:p14="http://schemas.microsoft.com/office/powerpoint/2010/main" val="29967162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Precipitation +/- Storage = Evapotranspiration + </a:t>
            </a:r>
            <a:r>
              <a:rPr lang="en-US" dirty="0">
                <a:solidFill>
                  <a:srgbClr val="7030A0"/>
                </a:solidFill>
              </a:rPr>
              <a:t>Runoff</a:t>
            </a:r>
          </a:p>
        </p:txBody>
      </p:sp>
    </p:spTree>
    <p:extLst>
      <p:ext uri="{BB962C8B-B14F-4D97-AF65-F5344CB8AC3E}">
        <p14:creationId xmlns:p14="http://schemas.microsoft.com/office/powerpoint/2010/main" val="22996063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ext Box 3">
            <a:extLst>
              <a:ext uri="{FF2B5EF4-FFF2-40B4-BE49-F238E27FC236}">
                <a16:creationId xmlns:a16="http://schemas.microsoft.com/office/drawing/2014/main" id="{BCC4AA46-B1E5-4F4F-8E71-FE25CB730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990600"/>
            <a:ext cx="3124200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P </a:t>
            </a:r>
            <a:r>
              <a:rPr lang="en-US" altLang="en-US" sz="1800" b="1" u="sng"/>
              <a:t>+</a:t>
            </a:r>
            <a:r>
              <a:rPr lang="en-US" altLang="en-US" sz="1800" b="1"/>
              <a:t> ∆S = E + R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P = Precipitation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S = Storage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E = Evapotranspiration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R = Runoff (streamflow)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en-US" sz="1800"/>
          </a:p>
        </p:txBody>
      </p:sp>
      <p:pic>
        <p:nvPicPr>
          <p:cNvPr id="71684" name="Picture 7">
            <a:extLst>
              <a:ext uri="{FF2B5EF4-FFF2-40B4-BE49-F238E27FC236}">
                <a16:creationId xmlns:a16="http://schemas.microsoft.com/office/drawing/2014/main" id="{38FE5775-DF92-0245-9F6A-A1BB5BBAE218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" t="1317" r="1903" b="1205"/>
          <a:stretch>
            <a:fillRect/>
          </a:stretch>
        </p:blipFill>
        <p:spPr bwMode="auto">
          <a:xfrm>
            <a:off x="1828800" y="3124200"/>
            <a:ext cx="28194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1110904-4C92-1C44-A6B3-8185D25B9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460" y="1200149"/>
            <a:ext cx="5054690" cy="533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5846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6AA86A-9F51-BA47-AD87-19E8C4C28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027" y="0"/>
            <a:ext cx="5078896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27DB36-DDB7-0C43-95C1-E83E49A5672B}"/>
              </a:ext>
            </a:extLst>
          </p:cNvPr>
          <p:cNvSpPr txBox="1"/>
          <p:nvPr/>
        </p:nvSpPr>
        <p:spPr>
          <a:xfrm>
            <a:off x="7200900" y="2643189"/>
            <a:ext cx="45719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What’s happening here?</a:t>
            </a:r>
          </a:p>
        </p:txBody>
      </p:sp>
    </p:spTree>
    <p:extLst>
      <p:ext uri="{BB962C8B-B14F-4D97-AF65-F5344CB8AC3E}">
        <p14:creationId xmlns:p14="http://schemas.microsoft.com/office/powerpoint/2010/main" val="417170457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7003-730A-C14D-9158-257CC08E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point: you cannot disentangle </a:t>
            </a:r>
            <a:r>
              <a:rPr lang="en-US" dirty="0">
                <a:solidFill>
                  <a:srgbClr val="FF0000"/>
                </a:solidFill>
              </a:rPr>
              <a:t>energy balance </a:t>
            </a:r>
            <a:r>
              <a:rPr lang="en-US" dirty="0"/>
              <a:t>from </a:t>
            </a:r>
            <a:r>
              <a:rPr lang="en-US" dirty="0">
                <a:solidFill>
                  <a:srgbClr val="0070C0"/>
                </a:solidFill>
              </a:rPr>
              <a:t>water balance</a:t>
            </a:r>
          </a:p>
        </p:txBody>
      </p:sp>
    </p:spTree>
    <p:extLst>
      <p:ext uri="{BB962C8B-B14F-4D97-AF65-F5344CB8AC3E}">
        <p14:creationId xmlns:p14="http://schemas.microsoft.com/office/powerpoint/2010/main" val="1775535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D016-6269-F849-914F-42B4570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net radiation absorbed by a surface is a sum of ingoing and outgoing radiation</a:t>
            </a:r>
          </a:p>
        </p:txBody>
      </p:sp>
      <p:pic>
        <p:nvPicPr>
          <p:cNvPr id="4" name="Picture 1" descr="Radiation.png">
            <a:extLst>
              <a:ext uri="{FF2B5EF4-FFF2-40B4-BE49-F238E27FC236}">
                <a16:creationId xmlns:a16="http://schemas.microsoft.com/office/drawing/2014/main" id="{AC33563B-BDA8-754B-B006-AF01E7D3E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624" y="1690688"/>
            <a:ext cx="4902082" cy="516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99469-30DF-E74D-97C6-97F8AC4B92F6}"/>
              </a:ext>
            </a:extLst>
          </p:cNvPr>
          <p:cNvSpPr txBox="1"/>
          <p:nvPr/>
        </p:nvSpPr>
        <p:spPr>
          <a:xfrm>
            <a:off x="5544129" y="5131561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6235B-2481-DF4C-9BC3-9E37579A7626}"/>
              </a:ext>
            </a:extLst>
          </p:cNvPr>
          <p:cNvSpPr txBox="1"/>
          <p:nvPr/>
        </p:nvSpPr>
        <p:spPr>
          <a:xfrm>
            <a:off x="5530481" y="1808419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1485695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7003-730A-C14D-9158-257CC08E2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87355"/>
            <a:ext cx="10515600" cy="4585647"/>
          </a:xfrm>
        </p:spPr>
        <p:txBody>
          <a:bodyPr>
            <a:normAutofit/>
          </a:bodyPr>
          <a:lstStyle/>
          <a:p>
            <a:r>
              <a:rPr lang="en-US" dirty="0"/>
              <a:t>Final point: you cannot disentangle </a:t>
            </a:r>
            <a:r>
              <a:rPr lang="en-US" dirty="0">
                <a:solidFill>
                  <a:srgbClr val="FF0000"/>
                </a:solidFill>
              </a:rPr>
              <a:t>energy balance </a:t>
            </a:r>
            <a:r>
              <a:rPr lang="en-US" dirty="0"/>
              <a:t>from </a:t>
            </a:r>
            <a:r>
              <a:rPr lang="en-US" dirty="0">
                <a:solidFill>
                  <a:srgbClr val="0070C0"/>
                </a:solidFill>
              </a:rPr>
              <a:t>water balance</a:t>
            </a:r>
            <a:r>
              <a:rPr lang="en-US" dirty="0"/>
              <a:t>, </a:t>
            </a:r>
            <a:r>
              <a:rPr lang="en-US" dirty="0">
                <a:solidFill>
                  <a:srgbClr val="7030A0"/>
                </a:solidFill>
              </a:rPr>
              <a:t>the combination determines the climate of an ecosystem</a:t>
            </a:r>
          </a:p>
        </p:txBody>
      </p:sp>
    </p:spTree>
    <p:extLst>
      <p:ext uri="{BB962C8B-B14F-4D97-AF65-F5344CB8AC3E}">
        <p14:creationId xmlns:p14="http://schemas.microsoft.com/office/powerpoint/2010/main" val="1030197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D016-6269-F849-914F-42B4570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net radiation absorbed by a surface is a sum of ingoing and outgoing radiation</a:t>
            </a:r>
          </a:p>
        </p:txBody>
      </p:sp>
      <p:pic>
        <p:nvPicPr>
          <p:cNvPr id="4" name="Picture 1" descr="Radiation.png">
            <a:extLst>
              <a:ext uri="{FF2B5EF4-FFF2-40B4-BE49-F238E27FC236}">
                <a16:creationId xmlns:a16="http://schemas.microsoft.com/office/drawing/2014/main" id="{AC33563B-BDA8-754B-B006-AF01E7D3E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30" y="1690688"/>
            <a:ext cx="4902082" cy="516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99469-30DF-E74D-97C6-97F8AC4B92F6}"/>
              </a:ext>
            </a:extLst>
          </p:cNvPr>
          <p:cNvSpPr txBox="1"/>
          <p:nvPr/>
        </p:nvSpPr>
        <p:spPr>
          <a:xfrm>
            <a:off x="3374135" y="5131561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6235B-2481-DF4C-9BC3-9E37579A7626}"/>
              </a:ext>
            </a:extLst>
          </p:cNvPr>
          <p:cNvSpPr txBox="1"/>
          <p:nvPr/>
        </p:nvSpPr>
        <p:spPr>
          <a:xfrm>
            <a:off x="3360487" y="1808419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BABB9D-3ECA-B24E-9EC0-F69907B3CDD3}"/>
              </a:ext>
            </a:extLst>
          </p:cNvPr>
          <p:cNvSpPr txBox="1"/>
          <p:nvPr/>
        </p:nvSpPr>
        <p:spPr>
          <a:xfrm>
            <a:off x="6701051" y="2826349"/>
            <a:ext cx="4966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</a:t>
            </a:r>
            <a:r>
              <a:rPr lang="en-US" sz="3200" dirty="0" err="1">
                <a:solidFill>
                  <a:srgbClr val="7030A0"/>
                </a:solidFill>
              </a:rPr>
              <a:t>K</a:t>
            </a:r>
            <a:r>
              <a:rPr lang="en-US" sz="3200" baseline="-25000" dirty="0" err="1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9328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E43AD3-7CBF-8443-BF3C-3AC8E8F8B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57" y="0"/>
            <a:ext cx="9838686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5000F8-6542-4841-BDDC-EDABDE47FF51}"/>
              </a:ext>
            </a:extLst>
          </p:cNvPr>
          <p:cNvSpPr txBox="1"/>
          <p:nvPr/>
        </p:nvSpPr>
        <p:spPr>
          <a:xfrm>
            <a:off x="341194" y="1146412"/>
            <a:ext cx="1110497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sz="5000" dirty="0" err="1">
                <a:solidFill>
                  <a:schemeClr val="bg1"/>
                </a:solidFill>
              </a:rPr>
              <a:t>R</a:t>
            </a:r>
            <a:r>
              <a:rPr lang="en-US" sz="5000" baseline="-25000" dirty="0" err="1">
                <a:solidFill>
                  <a:schemeClr val="bg1"/>
                </a:solidFill>
              </a:rPr>
              <a:t>net</a:t>
            </a:r>
            <a:endParaRPr lang="en-US" sz="5000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656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D016-6269-F849-914F-42B4570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Shortwave (K) depends on the albedo (</a:t>
            </a:r>
            <a:r>
              <a:rPr lang="el-GR" dirty="0"/>
              <a:t>α</a:t>
            </a:r>
            <a:r>
              <a:rPr lang="en-US" dirty="0"/>
              <a:t>)</a:t>
            </a:r>
          </a:p>
        </p:txBody>
      </p:sp>
      <p:pic>
        <p:nvPicPr>
          <p:cNvPr id="4" name="Picture 1" descr="Radiation.png">
            <a:extLst>
              <a:ext uri="{FF2B5EF4-FFF2-40B4-BE49-F238E27FC236}">
                <a16:creationId xmlns:a16="http://schemas.microsoft.com/office/drawing/2014/main" id="{AC33563B-BDA8-754B-B006-AF01E7D3E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30" y="1690688"/>
            <a:ext cx="4902082" cy="516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99469-30DF-E74D-97C6-97F8AC4B92F6}"/>
              </a:ext>
            </a:extLst>
          </p:cNvPr>
          <p:cNvSpPr txBox="1"/>
          <p:nvPr/>
        </p:nvSpPr>
        <p:spPr>
          <a:xfrm>
            <a:off x="3374135" y="5131561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6235B-2481-DF4C-9BC3-9E37579A7626}"/>
              </a:ext>
            </a:extLst>
          </p:cNvPr>
          <p:cNvSpPr txBox="1"/>
          <p:nvPr/>
        </p:nvSpPr>
        <p:spPr>
          <a:xfrm>
            <a:off x="3360487" y="1808419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BABB9D-3ECA-B24E-9EC0-F69907B3CDD3}"/>
              </a:ext>
            </a:extLst>
          </p:cNvPr>
          <p:cNvSpPr txBox="1"/>
          <p:nvPr/>
        </p:nvSpPr>
        <p:spPr>
          <a:xfrm>
            <a:off x="6701051" y="2826349"/>
            <a:ext cx="485273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</a:t>
            </a:r>
            <a:r>
              <a:rPr lang="en-US" sz="3200" dirty="0" err="1">
                <a:solidFill>
                  <a:srgbClr val="7030A0"/>
                </a:solidFill>
              </a:rPr>
              <a:t>K</a:t>
            </a:r>
            <a:r>
              <a:rPr lang="en-US" sz="3200" baseline="-25000" dirty="0" err="1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(1– </a:t>
            </a:r>
            <a:r>
              <a:rPr lang="el-GR" sz="3200" dirty="0">
                <a:solidFill>
                  <a:srgbClr val="7030A0"/>
                </a:solidFill>
              </a:rPr>
              <a:t>α</a:t>
            </a:r>
            <a:r>
              <a:rPr lang="en-US" sz="3200" dirty="0">
                <a:solidFill>
                  <a:srgbClr val="7030A0"/>
                </a:solidFill>
              </a:rPr>
              <a:t>)K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58947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948</Words>
  <Application>Microsoft Macintosh PowerPoint</Application>
  <PresentationFormat>Widescreen</PresentationFormat>
  <Paragraphs>145</Paragraphs>
  <Slides>60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ＭＳ Ｐゴシック</vt:lpstr>
      <vt:lpstr>Arial</vt:lpstr>
      <vt:lpstr>Calibri</vt:lpstr>
      <vt:lpstr>Calibri Light</vt:lpstr>
      <vt:lpstr>Mangal</vt:lpstr>
      <vt:lpstr>Wingdings</vt:lpstr>
      <vt:lpstr>Office Theme</vt:lpstr>
      <vt:lpstr>SPW 6.0 Graph</vt:lpstr>
      <vt:lpstr>Energy and Water Balance</vt:lpstr>
      <vt:lpstr>Pre-class ice breaker  write down your answer</vt:lpstr>
      <vt:lpstr>The surface energy budget</vt:lpstr>
      <vt:lpstr>PowerPoint Presentation</vt:lpstr>
      <vt:lpstr>PowerPoint Presentation</vt:lpstr>
      <vt:lpstr>The net radiation absorbed by a surface is a sum of ingoing and outgoing radiation</vt:lpstr>
      <vt:lpstr>The net radiation absorbed by a surface is a sum of ingoing and outgoing radiation</vt:lpstr>
      <vt:lpstr>PowerPoint Presentation</vt:lpstr>
      <vt:lpstr>Shortwave (K) depends on the albedo (α)</vt:lpstr>
      <vt:lpstr>PowerPoint Presentation</vt:lpstr>
      <vt:lpstr>Longwave (L) depends on temperature (T)</vt:lpstr>
      <vt:lpstr>PowerPoint Presentation</vt:lpstr>
      <vt:lpstr>Net radiation absorbed is partitioned into non-radiative fluxes</vt:lpstr>
      <vt:lpstr>Net radiation (Rnet) is partitioned into different fluxes at the surface</vt:lpstr>
      <vt:lpstr>Net radiation (Rnet) is partitioned into different fluxes at the surface</vt:lpstr>
      <vt:lpstr>Net radiation (Rnet) is partitioned into different fluxes at the surface</vt:lpstr>
      <vt:lpstr>PowerPoint Presentation</vt:lpstr>
      <vt:lpstr>Net radiation (Rnet) is partitioned into different fluxes at the surface</vt:lpstr>
      <vt:lpstr>PowerPoint Presentation</vt:lpstr>
      <vt:lpstr>PowerPoint Presentation</vt:lpstr>
      <vt:lpstr>PowerPoint Presentation</vt:lpstr>
      <vt:lpstr>PowerPoint Presentation</vt:lpstr>
      <vt:lpstr>Areas with high Bowen ratios tend to have higher air temperatures for a given amount of Rnet</vt:lpstr>
      <vt:lpstr>Net radiation (Rnet) is partitioned into different fluxes at the surface</vt:lpstr>
      <vt:lpstr>Net radiation (Rnet) is partitioned into different fluxes at the surface</vt:lpstr>
      <vt:lpstr>Class activity  turn in for participation point</vt:lpstr>
      <vt:lpstr>Surface energy budget recap</vt:lpstr>
      <vt:lpstr>Half-baked climate solutions!</vt:lpstr>
      <vt:lpstr>PowerPoint Presentation</vt:lpstr>
      <vt:lpstr>PowerPoint Presentation</vt:lpstr>
      <vt:lpstr>PowerPoint Presentation</vt:lpstr>
      <vt:lpstr>Water budget</vt:lpstr>
      <vt:lpstr>Questions</vt:lpstr>
      <vt:lpstr>PowerPoint Presentation</vt:lpstr>
      <vt:lpstr>The Water Budget  Precipitation +/- Storage = Evapotranspiration + Runoff</vt:lpstr>
      <vt:lpstr>The Water Budget  P +/- ∆S = E + R</vt:lpstr>
      <vt:lpstr>The Water Budget  P = E + R +/- ∆S </vt:lpstr>
      <vt:lpstr>Water moves through ecosystems via potential gradients</vt:lpstr>
      <vt:lpstr>PowerPoint Presentation</vt:lpstr>
      <vt:lpstr>Remember: soil water potential depends on soil texture</vt:lpstr>
      <vt:lpstr>PowerPoint Presentation</vt:lpstr>
      <vt:lpstr>PowerPoint Presentation</vt:lpstr>
      <vt:lpstr>Coupling to the energy budget: Transpiration</vt:lpstr>
      <vt:lpstr>PowerPoint Presentation</vt:lpstr>
      <vt:lpstr>PowerPoint Presentation</vt:lpstr>
      <vt:lpstr>PowerPoint Presentation</vt:lpstr>
      <vt:lpstr>PowerPoint Presentation</vt:lpstr>
      <vt:lpstr>How does transpiration respond to…</vt:lpstr>
      <vt:lpstr>PowerPoint Presentation</vt:lpstr>
      <vt:lpstr>Plant water movement varies by ecosystem due to differential species responses: Isohydry</vt:lpstr>
      <vt:lpstr>Isohydry</vt:lpstr>
      <vt:lpstr>PowerPoint Presentation</vt:lpstr>
      <vt:lpstr>PowerPoint Presentation</vt:lpstr>
      <vt:lpstr>How would isohydry strategy influence the water cycle?</vt:lpstr>
      <vt:lpstr>The Water Budget  Precipitation +/- Storage = Evapotranspiration + Runoff</vt:lpstr>
      <vt:lpstr>The Water Budget  Precipitation +/- Storage = Evapotranspiration + Runoff</vt:lpstr>
      <vt:lpstr>PowerPoint Presentation</vt:lpstr>
      <vt:lpstr>PowerPoint Presentation</vt:lpstr>
      <vt:lpstr>Final point: you cannot disentangle energy balance from water balance</vt:lpstr>
      <vt:lpstr>Final point: you cannot disentangle energy balance from water balance, the combination determines the climate of an ecosystem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57</cp:revision>
  <dcterms:created xsi:type="dcterms:W3CDTF">2019-09-16T19:55:49Z</dcterms:created>
  <dcterms:modified xsi:type="dcterms:W3CDTF">2019-09-17T16:18:22Z</dcterms:modified>
</cp:coreProperties>
</file>

<file path=docProps/thumbnail.jpeg>
</file>